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bin" ContentType="image/webp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98518b0b5ff4b47" /><Relationship Type="http://schemas.openxmlformats.org/officeDocument/2006/relationships/extended-properties" Target="/docProps/app.xml" Id="R8f2748d8c4d24d50" /><Relationship Type="http://schemas.openxmlformats.org/officeDocument/2006/relationships/officeDocument" Target="/ppt/presentation.xml" Id="R07aba9f60e27475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64704e6f574ff1"/>
  </p:sldMasterIdLst>
  <p:notesMasterIdLst>
    <p:notesMasterId xmlns:r="http://schemas.openxmlformats.org/officeDocument/2006/relationships" r:id="R8290099b0adc44cf"/>
  </p:notesMasterIdLst>
  <p:sldIdLst>
    <p:sldId xmlns:r="http://schemas.openxmlformats.org/officeDocument/2006/relationships" id="256" r:id="Rb557d957735842c9"/>
    <p:sldId xmlns:r="http://schemas.openxmlformats.org/officeDocument/2006/relationships" id="257" r:id="R51534753c18c4cdb"/>
    <p:sldId xmlns:r="http://schemas.openxmlformats.org/officeDocument/2006/relationships" id="258" r:id="R2d7ba874eebe49b1"/>
    <p:sldId xmlns:r="http://schemas.openxmlformats.org/officeDocument/2006/relationships" id="259" r:id="R4e48f6b8c8654d4d"/>
    <p:sldId xmlns:r="http://schemas.openxmlformats.org/officeDocument/2006/relationships" id="260" r:id="Rb9d4512052ac488e"/>
    <p:sldId xmlns:r="http://schemas.openxmlformats.org/officeDocument/2006/relationships" id="261" r:id="R92534818c33d43dc"/>
    <p:sldId xmlns:r="http://schemas.openxmlformats.org/officeDocument/2006/relationships" id="262" r:id="R03b1a0a459ca4232"/>
    <p:sldId xmlns:r="http://schemas.openxmlformats.org/officeDocument/2006/relationships" id="263" r:id="R07e119e8fcb340a0"/>
    <p:sldId xmlns:r="http://schemas.openxmlformats.org/officeDocument/2006/relationships" id="264" r:id="Reacb8f9c9bc4435f"/>
    <p:sldId xmlns:r="http://schemas.openxmlformats.org/officeDocument/2006/relationships" id="265" r:id="R31e279e94a5c4d0f"/>
    <p:sldId xmlns:r="http://schemas.openxmlformats.org/officeDocument/2006/relationships" id="266" r:id="R2b76738037dd4820"/>
    <p:sldId xmlns:r="http://schemas.openxmlformats.org/officeDocument/2006/relationships" id="267" r:id="R15042c2df25142c8"/>
    <p:sldId xmlns:r="http://schemas.openxmlformats.org/officeDocument/2006/relationships" id="268" r:id="R0f243f68dc064b53"/>
    <p:sldId xmlns:r="http://schemas.openxmlformats.org/officeDocument/2006/relationships" id="269" r:id="R0bd2d0e70f904fb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3a01accc8014803" /><Relationship Type="http://schemas.openxmlformats.org/officeDocument/2006/relationships/slideMaster" Target="/ppt/slideMasters/slideMaster1.xml" Id="R1064704e6f574ff1" /><Relationship Type="http://schemas.openxmlformats.org/officeDocument/2006/relationships/notesMaster" Target="/ppt/notesMasters/notesMaster1.xml" Id="R8290099b0adc44cf" /><Relationship Type="http://schemas.openxmlformats.org/officeDocument/2006/relationships/presProps" Target="/ppt/presProps.xml" Id="Re187109982834e16" /><Relationship Type="http://schemas.openxmlformats.org/officeDocument/2006/relationships/tableStyles" Target="/ppt/tableStyles.xml" Id="R0ddc49a1edff4cf0" /><Relationship Type="http://schemas.openxmlformats.org/officeDocument/2006/relationships/slide" Target="/ppt/slides/slide1.xml" Id="Rb557d957735842c9" /><Relationship Type="http://schemas.openxmlformats.org/officeDocument/2006/relationships/slide" Target="/ppt/slides/slide2.xml" Id="R51534753c18c4cdb" /><Relationship Type="http://schemas.openxmlformats.org/officeDocument/2006/relationships/slide" Target="/ppt/slides/slide3.xml" Id="R2d7ba874eebe49b1" /><Relationship Type="http://schemas.openxmlformats.org/officeDocument/2006/relationships/slide" Target="/ppt/slides/slide4.xml" Id="R4e48f6b8c8654d4d" /><Relationship Type="http://schemas.openxmlformats.org/officeDocument/2006/relationships/slide" Target="/ppt/slides/slide5.xml" Id="Rb9d4512052ac488e" /><Relationship Type="http://schemas.openxmlformats.org/officeDocument/2006/relationships/slide" Target="/ppt/slides/slide6.xml" Id="R92534818c33d43dc" /><Relationship Type="http://schemas.openxmlformats.org/officeDocument/2006/relationships/slide" Target="/ppt/slides/slide7.xml" Id="R03b1a0a459ca4232" /><Relationship Type="http://schemas.openxmlformats.org/officeDocument/2006/relationships/slide" Target="/ppt/slides/slide8.xml" Id="R07e119e8fcb340a0" /><Relationship Type="http://schemas.openxmlformats.org/officeDocument/2006/relationships/slide" Target="/ppt/slides/slide9.xml" Id="Reacb8f9c9bc4435f" /><Relationship Type="http://schemas.openxmlformats.org/officeDocument/2006/relationships/slide" Target="/ppt/slides/slide10.xml" Id="R31e279e94a5c4d0f" /><Relationship Type="http://schemas.openxmlformats.org/officeDocument/2006/relationships/slide" Target="/ppt/slides/slide11.xml" Id="R2b76738037dd4820" /><Relationship Type="http://schemas.openxmlformats.org/officeDocument/2006/relationships/slide" Target="/ppt/slides/slide12.xml" Id="R15042c2df25142c8" /><Relationship Type="http://schemas.openxmlformats.org/officeDocument/2006/relationships/slide" Target="/ppt/slides/slide13.xml" Id="R0f243f68dc064b53" /><Relationship Type="http://schemas.openxmlformats.org/officeDocument/2006/relationships/slide" Target="/ppt/slides/slide14.xml" Id="R0bd2d0e70f904fb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0a5ddda3af4c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601d27a1deb4244" /><Relationship Type="http://schemas.openxmlformats.org/officeDocument/2006/relationships/notesMaster" Target="/ppt/notesMasters/notesMaster1.xml" Id="R7d9c16a113b049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c2197bf9b48429a" /><Relationship Type="http://schemas.openxmlformats.org/officeDocument/2006/relationships/notesMaster" Target="/ppt/notesMasters/notesMaster1.xml" Id="R54ae699de05343a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d97c74a6eb4b4a" /><Relationship Type="http://schemas.openxmlformats.org/officeDocument/2006/relationships/notesMaster" Target="/ppt/notesMasters/notesMaster1.xml" Id="R775374bdf32a40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b7161190ad648e0" /><Relationship Type="http://schemas.openxmlformats.org/officeDocument/2006/relationships/notesMaster" Target="/ppt/notesMasters/notesMaster1.xml" Id="R11ff4f479ef94df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ec7f47661d475e" /><Relationship Type="http://schemas.openxmlformats.org/officeDocument/2006/relationships/notesMaster" Target="/ppt/notesMasters/notesMaster1.xml" Id="R1ee34236c62040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8a7cf06e55540a0" /><Relationship Type="http://schemas.openxmlformats.org/officeDocument/2006/relationships/notesMaster" Target="/ppt/notesMasters/notesMaster1.xml" Id="Rca2d2b0fcaa74d0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d14d63db9e74181" /><Relationship Type="http://schemas.openxmlformats.org/officeDocument/2006/relationships/notesMaster" Target="/ppt/notesMasters/notesMaster1.xml" Id="Rbe786005cea34de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86bf050e79e4cfd" /><Relationship Type="http://schemas.openxmlformats.org/officeDocument/2006/relationships/notesMaster" Target="/ppt/notesMasters/notesMaster1.xml" Id="R218a7f66547f463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41d4e6533dd4206" /><Relationship Type="http://schemas.openxmlformats.org/officeDocument/2006/relationships/notesMaster" Target="/ppt/notesMasters/notesMaster1.xml" Id="Rf9af633a89dd4cd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5457373a2fc4ead" /><Relationship Type="http://schemas.openxmlformats.org/officeDocument/2006/relationships/notesMaster" Target="/ppt/notesMasters/notesMaster1.xml" Id="R19eb8f174f254ee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536238207a24c3d" /><Relationship Type="http://schemas.openxmlformats.org/officeDocument/2006/relationships/notesMaster" Target="/ppt/notesMasters/notesMaster1.xml" Id="R9932e65057cc44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0709b3b35444238" /><Relationship Type="http://schemas.openxmlformats.org/officeDocument/2006/relationships/notesMaster" Target="/ppt/notesMasters/notesMaster1.xml" Id="R41ef7ed5b6e84ef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af3318599ee497d" /><Relationship Type="http://schemas.openxmlformats.org/officeDocument/2006/relationships/notesMaster" Target="/ppt/notesMasters/notesMaster1.xml" Id="Rf1ba3adccbfc4c3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70a6ed366df4b23" /><Relationship Type="http://schemas.openxmlformats.org/officeDocument/2006/relationships/notesMaster" Target="/ppt/notesMasters/notesMaster1.xml" Id="R5dc7bdf3c17241e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Opening: These findings synthesize nine published Career Cartography interviews. They describe recurring ideas in this collection and should be used as prompts for reflection, not as universal rules.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slide acknowledges the interviewees whose time and candor made the project possible.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Method note: This deck does not assign numerical prevalence beyond the number of interviews and findings. It avoids treating a small qualitative collection as a representative sample.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this slide as the map for the presentation. The seven findings move from choosing a direction to building a sustainable working life.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Direction matters more than certainty.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Eduardo Acuna: https://career-cartography.vercel.app/interviews/eduardo-acuna</a:t>
            </a:r>
          </a:p>
          <a:p xmlns:a="http://schemas.openxmlformats.org/drawingml/2006/main">
            <a:r>
              <a:t>Geoff Dethlefsen: https://career-cartography.vercel.app/interviews/geoff-dethlefsen</a:t>
            </a:r>
          </a:p>
          <a:p xmlns:a="http://schemas.openxmlformats.org/drawingml/2006/main">
            <a:r>
              <a:t>Roy Choi: https://career-cartography.vercel.app/interviews/roy-choi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Real problems create durable opportunities.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Patrick Walker: https://career-cartography.vercel.app/interviews/patrick-walker</a:t>
            </a:r>
          </a:p>
          <a:p xmlns:a="http://schemas.openxmlformats.org/drawingml/2006/main">
            <a:r>
              <a:t>Sri Ayyeppen: https://career-cartography.vercel.app/interviews/sri-ayyeppen</a:t>
            </a:r>
          </a:p>
          <a:p xmlns:a="http://schemas.openxmlformats.org/drawingml/2006/main">
            <a:r>
              <a:t>Karen Noseff Aldridge: https://career-cartography.vercel.app/interviews/karen-aldridge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Skills travel farther than titles.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Geoff Dethlefsen: https://career-cartography.vercel.app/interviews/geoff-dethlefsen</a:t>
            </a:r>
          </a:p>
          <a:p xmlns:a="http://schemas.openxmlformats.org/drawingml/2006/main">
            <a:r>
              <a:t>Eduardo Acuna: https://career-cartography.vercel.app/interviews/eduardo-acuna</a:t>
            </a:r>
          </a:p>
          <a:p xmlns:a="http://schemas.openxmlformats.org/drawingml/2006/main">
            <a:r>
              <a:t>Evan Beattie: https://career-cartography.vercel.app/interviews/evan-beattie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Relationships function as career infrastructure.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Evan Beattie: https://career-cartography.vercel.app/interviews/evan-beattie</a:t>
            </a:r>
          </a:p>
          <a:p xmlns:a="http://schemas.openxmlformats.org/drawingml/2006/main">
            <a:r>
              <a:t>Eduardo Acuna: https://career-cartography.vercel.app/interviews/eduardo-acuna</a:t>
            </a:r>
          </a:p>
          <a:p xmlns:a="http://schemas.openxmlformats.org/drawingml/2006/main">
            <a:r>
              <a:t>Jason Signor: https://career-cartography.vercel.app/interviews/jason-signor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Failure becomes valuable when it changes behavior.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Steve Hall: https://career-cartography.vercel.app/interviews/steve-hall</a:t>
            </a:r>
          </a:p>
          <a:p xmlns:a="http://schemas.openxmlformats.org/drawingml/2006/main">
            <a:r>
              <a:t>Karen Noseff Aldridge: https://career-cartography.vercel.app/interviews/karen-aldridge</a:t>
            </a:r>
          </a:p>
          <a:p xmlns:a="http://schemas.openxmlformats.org/drawingml/2006/main">
            <a:r>
              <a:t>Jason Signor: https://career-cartography.vercel.app/interviews/jason-signor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Leadership shifts from output to clarity.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Karen Noseff Aldridge: https://career-cartography.vercel.app/interviews/karen-aldridge</a:t>
            </a:r>
          </a:p>
          <a:p xmlns:a="http://schemas.openxmlformats.org/drawingml/2006/main">
            <a:r>
              <a:t>Patrick Walker: https://career-cartography.vercel.app/interviews/patrick-walker</a:t>
            </a:r>
          </a:p>
          <a:p xmlns:a="http://schemas.openxmlformats.org/drawingml/2006/main">
            <a:r>
              <a:t>Sri Ayyeppen: https://career-cartography.vercel.app/interviews/sri-ayyeppen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Synthesis note: A career must work on ordinary days. This is a qualitative pattern in the nine published Career Cartography interviews, not a population statistic.</a:t>
            </a:r>
          </a:p>
          <a:p xmlns:a="http://schemas.openxmlformats.org/drawingml/2006/main">
            <a:r>
              <a:t>Supporting interviews:</a:t>
            </a:r>
          </a:p>
          <a:p xmlns:a="http://schemas.openxmlformats.org/drawingml/2006/main">
            <a:r>
              <a:t>Steve Hall: https://career-cartography.vercel.app/interviews/steve-hall</a:t>
            </a:r>
          </a:p>
          <a:p xmlns:a="http://schemas.openxmlformats.org/drawingml/2006/main">
            <a:r>
              <a:t>Evan Beattie: https://career-cartography.vercel.app/interviews/evan-beattie</a:t>
            </a:r>
          </a:p>
          <a:p xmlns:a="http://schemas.openxmlformats.org/drawingml/2006/main">
            <a:r>
              <a:t>Jason Signor: https://career-cartography.vercel.app/interviews/jason-signor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These connections are editorial interpretations based on the seven findings. They show how the ideas reinforce one another across the collection.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Reflection prompt: Ask learners to name one observation they can turn into a small test this month. Roy Choi's interview is a useful example of repeated experimentation across fields. Source: https://career-cartography.vercel.app/interviews/roy-choi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Closing: Invite the audience to explore the full interview archive and use the Findings page as a discussion guide. https://career-cartography.vercel.app/findings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78186630404d4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981456c26fe4df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c5c4a03948443f7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9852c88d3a4ff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d4db116afc4745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803a6b987643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B655E4E-E569-416F-9455-A81E12E969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544F1D03-7689-4136-9B07-D8C9D98EBF0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A30F99B-8850-42E4-B05C-B69B878FD4B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5C5D40-4199-41F0-BD4A-15A2E99C2F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8CBE1DCA-6A5C-46CD-8300-D81E20C245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371046F-CD29-48CB-B9C3-9A38250E31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ABDB6EF-A65D-4F2A-857C-39F7ED431A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341F760-2524-455C-8DE1-779A94701B8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609E9A4-F9BF-46F7-A571-2CFD2FB5E9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A6D9F67-994D-4613-A9E5-901ECDE0EEE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49c9e5fc2a04938" /><Relationship Type="http://schemas.openxmlformats.org/officeDocument/2006/relationships/slideLayout" Target="/ppt/slideLayouts/slideLayout1.xml" Id="R08e6e24a905c4d7d" /><Relationship Type="http://schemas.openxmlformats.org/officeDocument/2006/relationships/slideLayout" Target="/ppt/slideLayouts/slideLayout2.xml" Id="Rb8140f577ecd4bca" /><Relationship Type="http://schemas.openxmlformats.org/officeDocument/2006/relationships/slideLayout" Target="/ppt/slideLayouts/slideLayout3.xml" Id="R17aa79f32678469e" /><Relationship Type="http://schemas.openxmlformats.org/officeDocument/2006/relationships/slideLayout" Target="/ppt/slideLayouts/slideLayout4.xml" Id="Rd7cc2c8abe604777" /><Relationship Type="http://schemas.openxmlformats.org/officeDocument/2006/relationships/slideLayout" Target="/ppt/slideLayouts/slideLayout5.xml" Id="R57038d2cd29a4aae" /><Relationship Type="http://schemas.openxmlformats.org/officeDocument/2006/relationships/slideLayout" Target="/ppt/slideLayouts/slideLayout6.xml" Id="Ra878e6a7c0ad4a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8e6e24a905c4d7d"/>
    <p:sldLayoutId xmlns:r="http://schemas.openxmlformats.org/officeDocument/2006/relationships" id="2147483650" r:id="Rb8140f577ecd4bca"/>
    <p:sldLayoutId xmlns:r="http://schemas.openxmlformats.org/officeDocument/2006/relationships" id="2147483651" r:id="R17aa79f32678469e"/>
    <p:sldLayoutId xmlns:r="http://schemas.openxmlformats.org/officeDocument/2006/relationships" id="2147483652" r:id="Rd7cc2c8abe604777"/>
    <p:sldLayoutId xmlns:r="http://schemas.openxmlformats.org/officeDocument/2006/relationships" id="2147483653" r:id="R57038d2cd29a4aae"/>
    <p:sldLayoutId xmlns:r="http://schemas.openxmlformats.org/officeDocument/2006/relationships" id="2147483654" r:id="Ra878e6a7c0ad4a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52ea36a04f437a" /><Relationship Type="http://schemas.openxmlformats.org/officeDocument/2006/relationships/image" Target="/ppt/media/image.png" Id="Rf1bedb6c230f4eca" /><Relationship Type="http://schemas.openxmlformats.org/officeDocument/2006/relationships/notesSlide" Target="/ppt/notesSlides/notesSlide1.xml" Id="R20d1bddc8d5646a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308a2b46734605" /><Relationship Type="http://schemas.openxmlformats.org/officeDocument/2006/relationships/image" Target="/ppt/media/image2.png" Id="R3c3cfdeeef034961" /><Relationship Type="http://schemas.openxmlformats.org/officeDocument/2006/relationships/notesSlide" Target="/ppt/notesSlides/notesSlide2.xml" Id="Rf0b5f7a6cb1342b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ad7f8fc62c408e" /><Relationship Type="http://schemas.openxmlformats.org/officeDocument/2006/relationships/image" Target="/ppt/media/image3.png" Id="Rf74bb4d563da472b" /><Relationship Type="http://schemas.openxmlformats.org/officeDocument/2006/relationships/notesSlide" Target="/ppt/notesSlides/notesSlide3.xml" Id="Rbe4be99530684ea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161c7f724774126" /><Relationship Type="http://schemas.openxmlformats.org/officeDocument/2006/relationships/image" Target="/ppt/media/image4.png" Id="R21751a1ca91b4249" /><Relationship Type="http://schemas.openxmlformats.org/officeDocument/2006/relationships/notesSlide" Target="/ppt/notesSlides/notesSlide4.xml" Id="R9b322e99a7a142d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8893f44ece46c9" /><Relationship Type="http://schemas.openxmlformats.org/officeDocument/2006/relationships/image" Target="/ppt/media/image5.png" Id="Rb3d4c62aebc34736" /><Relationship Type="http://schemas.openxmlformats.org/officeDocument/2006/relationships/image" Target="/ppt/media/image6.png" Id="Rf816bdb7f4ae41f3" /><Relationship Type="http://schemas.openxmlformats.org/officeDocument/2006/relationships/notesSlide" Target="/ppt/notesSlides/notesSlide5.xml" Id="R42aa15c8a41f486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fcf9e1f8e840ba" /><Relationship Type="http://schemas.openxmlformats.org/officeDocument/2006/relationships/image" Target="/ppt/media/image7.png" Id="R6c387e471871423d" /><Relationship Type="http://schemas.openxmlformats.org/officeDocument/2006/relationships/image" Target="/ppt/media/image8.png" Id="Rc1511e87e57240c1" /><Relationship Type="http://schemas.openxmlformats.org/officeDocument/2006/relationships/notesSlide" Target="/ppt/notesSlides/notesSlide6.xml" Id="Rae568ca210cf44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6e4ae1c4ba4b2e" /><Relationship Type="http://schemas.openxmlformats.org/officeDocument/2006/relationships/image" Target="/ppt/media/image9.png" Id="R22b8bb5ab75c40be" /><Relationship Type="http://schemas.openxmlformats.org/officeDocument/2006/relationships/image" Target="/ppt/media/image.bin" Id="R35121b764d7742ff" /><Relationship Type="http://schemas.openxmlformats.org/officeDocument/2006/relationships/notesSlide" Target="/ppt/notesSlides/notesSlide7.xml" Id="R74d4b722853542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7669b31566426a" /><Relationship Type="http://schemas.openxmlformats.org/officeDocument/2006/relationships/image" Target="/ppt/media/image10.png" Id="Ra047d0d5d3d84dd1" /><Relationship Type="http://schemas.openxmlformats.org/officeDocument/2006/relationships/image" Target="/ppt/media/image.jpeg" Id="R43e96ef2d6dd4a25" /><Relationship Type="http://schemas.openxmlformats.org/officeDocument/2006/relationships/notesSlide" Target="/ppt/notesSlides/notesSlide8.xml" Id="Rc8928a9ef9c84f7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244299ae74884" /><Relationship Type="http://schemas.openxmlformats.org/officeDocument/2006/relationships/image" Target="/ppt/media/image11.png" Id="Rff934bac1be14c59" /><Relationship Type="http://schemas.openxmlformats.org/officeDocument/2006/relationships/image" Target="/ppt/media/image12.png" Id="R66abc151ff354282" /><Relationship Type="http://schemas.openxmlformats.org/officeDocument/2006/relationships/notesSlide" Target="/ppt/notesSlides/notesSlide9.xml" Id="Refd862928c9c4a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8cca9cde904cbe" /><Relationship Type="http://schemas.openxmlformats.org/officeDocument/2006/relationships/image" Target="/ppt/media/image13.png" Id="R3d0b534db1c44384" /><Relationship Type="http://schemas.openxmlformats.org/officeDocument/2006/relationships/image" Target="/ppt/media/image2.jpeg" Id="R029ef88b1e4c417c" /><Relationship Type="http://schemas.openxmlformats.org/officeDocument/2006/relationships/notesSlide" Target="/ppt/notesSlides/notesSlide10.xml" Id="R5297fa734270451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903678f67340e5" /><Relationship Type="http://schemas.openxmlformats.org/officeDocument/2006/relationships/image" Target="/ppt/media/image14.png" Id="R545211e594e64f32" /><Relationship Type="http://schemas.openxmlformats.org/officeDocument/2006/relationships/image" Target="/ppt/media/image15.png" Id="Rc845c276ad8646e6" /><Relationship Type="http://schemas.openxmlformats.org/officeDocument/2006/relationships/notesSlide" Target="/ppt/notesSlides/notesSlide11.xml" Id="Rda5f2548f4ee479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5712f6946504e94" /><Relationship Type="http://schemas.openxmlformats.org/officeDocument/2006/relationships/image" Target="/ppt/media/image16.png" Id="Rea4a5f70684e477c" /><Relationship Type="http://schemas.openxmlformats.org/officeDocument/2006/relationships/notesSlide" Target="/ppt/notesSlides/notesSlide12.xml" Id="Raea6484d26594e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46b01756f34d45" /><Relationship Type="http://schemas.openxmlformats.org/officeDocument/2006/relationships/image" Target="/ppt/media/image17.png" Id="Rd84bf010ee984b27" /><Relationship Type="http://schemas.openxmlformats.org/officeDocument/2006/relationships/notesSlide" Target="/ppt/notesSlides/notesSlide13.xml" Id="R76051121c7f343a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f1fcd2c20540fb" /><Relationship Type="http://schemas.openxmlformats.org/officeDocument/2006/relationships/image" Target="/ppt/media/image18.png" Id="R736c66f240254c18" /><Relationship Type="http://schemas.openxmlformats.org/officeDocument/2006/relationships/notesSlide" Target="/ppt/notesSlides/notesSlide14.xml" Id="Rbb600528df4446a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5668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790964-965D-438F-8138-B660BC6BCF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bedb6c230f4eca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7A2CB-D8AE-4D84-8EC0-3A211D665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2026 INTERVIEW 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81BB7-30F5-47D8-8B37-6AB07F29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74295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What nine career stories</a:t>
            </a:r>
          </a:p>
          <a:p xmlns:a="http://schemas.openxmlformats.org/drawingml/2006/main">
            <a:pPr algn="l">
              <a:def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reveal together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A54BB8-9C90-49A4-85D8-71C61316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81400"/>
            <a:ext cx="647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32"/>
          </a:bodyPr>
          <a:lstStyle xmlns:a="http://schemas.openxmlformats.org/drawingml/2006/main">
            <a:defPPr algn="l">
              <a:defRPr sz="15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Seven lessons drawn from conversations with founders, executives, and operators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CAA50D-D73F-4850-88E3-CEC0BD258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95800"/>
            <a:ext cx="647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2C39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D6D008-F782-4F90-AEC9-37C6B7040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815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B9D8DE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B9D8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B9D8DE"/>
                </a:solidFill>
                <a:latin typeface="Helvetica Neue"/>
                <a:ea typeface="Helvetica Neue"/>
                <a:cs typeface="Helvetica Neue"/>
              </a:rPr>
              <a:t>INTERVIEW FINDINGS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8E2416-5221-4CA5-B225-FC6A64CCD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1600200"/>
            <a:ext cx="2381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6750" b="0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750" b="0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0" b="0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C0CA3E-D5AD-4EE6-990D-75144E8F6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765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PUBLISHED INTERVIEWS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B5706D-EBBB-4D74-8B9E-495C7FF59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6957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8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B71B90-275B-46EE-8317-4ED2E10F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667250"/>
            <a:ext cx="2476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SHARED FINDINGS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C66BC-A492-44DB-A2FF-4A64C2817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357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2561A0-7774-4F23-AF40-CC9FAA542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BD888-1B62-4845-95A3-766D7602C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546985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F3B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B254B9-014E-4CBD-8E0D-8C54A1493DA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3cfdeeef034961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1E2813-5566-4666-B0E1-0A8D43521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NOTE TO OUR INTERVIEWEES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DE898C-F8A9-42A0-879C-0B6B6FA3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28750"/>
            <a:ext cx="9906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097"/>
          </a:bodyPr>
          <a:lstStyle xmlns:a="http://schemas.openxmlformats.org/drawingml/2006/main">
            <a:defPPr algn="l">
              <a:defRPr sz="36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36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6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Thank you for sharing the parts that rarely make the résumé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C2EB44-FC60-4989-8A8D-C46E8B7A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19400"/>
            <a:ext cx="914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19AA1A-B91E-4A29-8462-37B1DFE2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219450"/>
            <a:ext cx="723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Each conversation gave us more than a job history. You spoke honestly about uncertainty, failed assumptions, relationships, and the daily work of leading.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24011C-1133-4D6E-9671-CFCE26143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95800"/>
            <a:ext cx="7239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This synthesis is our attempt to handle those stories with care and make their lessons useful to students considering their own paths.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5EACF-46F7-497F-94A2-49E207282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46"/>
          </a:bodyPr>
          <a:lstStyle xmlns:a="http://schemas.openxmlformats.org/drawingml/2006/main">
            <a:defPPr algn="l">
              <a:defRPr sz="142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42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We are grateful for your time and trust.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F39462-1089-40B4-BB08-164AE9E9B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39200" y="52578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CAREER CARTOGRAPHY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DCF732-EBE5-4587-8A83-4FF220E0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54F2DD-C807-4438-A8A3-369180C1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D5CA6A-38AE-4DF2-9468-0BAD9FBA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188711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A24D5B6-DD6B-490D-B333-91F0B31847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4bb4d563da472b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C5C59-8263-4A5F-9E43-FDE128AE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A72263-FB3E-4375-801E-277C0C39D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How the findings were built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4EF50-DEF1-4F3E-91DE-3D131AF9A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1927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 close reading of the completed interview collection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1B7E5F-ABA4-4C56-ABB4-2756182A3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06DF0-69D6-4A12-9C4C-7B32185E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CA527C-3655-4099-B4D9-28ECD82C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B95778-EA46-4C73-B135-55B79770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7432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37"/>
          </a:bodyPr>
          <a:lstStyle xmlns:a="http://schemas.openxmlformats.org/drawingml/2006/main">
            <a:defPPr algn="l">
              <a:def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67F5B1-2B57-4E8C-97E7-A2785BD26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623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PUBLISHED INTERVIEWS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112A0B-A3BB-4E94-8C75-A7AB68EF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81450"/>
            <a:ext cx="3028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Every completed conversation in the collection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00D9E1-2E1C-43E4-8727-8A076F6BE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76700" y="2686050"/>
            <a:ext cx="9525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02337D-88B1-43BE-90E6-90C4F55C9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7432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37"/>
          </a:bodyPr>
          <a:lstStyle xmlns:a="http://schemas.openxmlformats.org/drawingml/2006/main">
            <a:defPPr algn="l">
              <a:defRPr sz="4050" b="0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4050" b="0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E09D2F-C7CD-44BC-A811-2A3419357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5623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SHARED FINDINGS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F5DBC0-6B68-4CF8-8B6A-61FDFBF1B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981450"/>
            <a:ext cx="3028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Ideas that appeared across different paths and industries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31B7D2-9F21-4689-BFEF-8789CD40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686050"/>
            <a:ext cx="9525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635ACC-C96F-4317-A45B-69995D677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743200"/>
            <a:ext cx="2857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037"/>
          </a:bodyPr>
          <a:lstStyle xmlns:a="http://schemas.openxmlformats.org/drawingml/2006/main">
            <a:defPPr algn="l">
              <a:def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3D6EA1-AD21-43FB-A832-5058E928B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5623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EDITORIAL SYNTHESIS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39BA31-663D-4A33-A91D-EF5F42F2A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981450"/>
            <a:ext cx="30289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Transcripts read alongside timelines and publication notes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1ACA91-98DF-4C70-8382-F7418ADBB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387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>
            <a:defPPr algn="l">
              <a:def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We retained a finding when it appeared in meaningfully different stories. The result shows where these nine interviews overlap.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17C46B1-0C1D-4EC3-AD40-541F63565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867400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000"/>
          </a:bodyPr>
          <a:lstStyle xmlns:a="http://schemas.openxmlformats.org/drawingml/2006/main">
            <a:defPPr algn="l">
              <a:defRPr sz="1125" b="0" i="1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0" i="1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 i="1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The findings do not claim that every successful career follows the same pattern.</a:t>
            </a:r>
          </a:p>
        </p:txBody>
      </p:sp>
    </p:spTree>
    <p:extLst>
      <p:ext uri="{BB962C8B-B14F-4D97-AF65-F5344CB8AC3E}">
        <p14:creationId xmlns:p14="http://schemas.microsoft.com/office/powerpoint/2010/main" val="32824504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B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D0F743-7EEA-4D3F-BDEA-FEE39D769F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51a1ca91b4249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31D79F-6A6C-4247-AD20-F89F927E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THE SYNTHESIS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9CBEF-ECB8-4AE2-855A-D7F5646B9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Seven findings at a glance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1EAF3-0DE7-4EDC-AA26-E1360DE6E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1927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Different stories returned to the same practical questions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B0605C-3E1E-437F-8220-279DEF7C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35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35FD7-9610-4396-85DD-AE8F787F5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D75463-60E1-4268-BEB4-2A0996E5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26052-DF74-410D-A236-57145578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33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B0E1BC-7EA4-4020-9265-AF28357A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50507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Direction matters more than certainty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7EBA50-32B8-47EC-9568-37BF5896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194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14107C-E31E-4D44-98AD-6A2CB14AE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6232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C3AA9C-CC38-49C5-A3B7-12F82150F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333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Real problems create durable opportunities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B47A5-7840-40E0-8D7D-F24191BC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48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76D19-6FD2-434F-8F02-A09027D2C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19100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54ACC8-59A2-4C4D-8783-C395EBC5E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624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Skills travel farther than titles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34593A-868E-4C46-A4AA-362DEB71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67677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8C0184-B0F0-4ABA-93F0-04D45F5E1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1967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084575-3754-47A5-ADED-4A1CD5276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9911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Relationships function as career infrastructure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6AA03D-2E60-4FB3-A834-443659D58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0545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F0EB58-1E9F-490C-BEFA-956AD0C6B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53365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51251D-FEB5-49D4-BED3-DC0C9ACE7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50507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11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Failure becomes valuable when it changes behavior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2C91D-1F29-4458-AD1F-7D03304EC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01942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9FEA92-1019-43A1-8533-F9B36A8C6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362325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E43BDE-D4AE-48B2-9BE5-DF0BCCD00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3337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Leadership shifts from output to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59BD1C-10F3-475A-B1DC-242CC0440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848100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8F6BBA-2683-44F0-AEF8-9D675B83B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191000"/>
            <a:ext cx="438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BD7C12C-2FAD-471F-8ABF-997A94860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41624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A career must work on ordinary days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EBF0938-DCDB-4065-9D21-3089C8938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676775"/>
            <a:ext cx="4857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8152174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91297E-134D-407D-AC2C-7D6DE780BB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d4c62aebc34736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84D66E-208B-4755-BB8C-38AE4B33B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01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20257-5FE3-4964-8579-C3576215B02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16bdb7f4ae41f3"/>
          <a:srcRect xmlns:a="http://schemas.openxmlformats.org/drawingml/2006/main" l="9800" t="0" r="98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B10EAB-E53A-4376-B249-829B60D1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EA638C-E66F-48EC-91B6-86063582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D47FAB-F2D4-4229-A816-963689B8F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86C83-2B23-4905-AE99-CD4E14EDC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Direction matters more than certainty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55434B-D29E-4384-9BAC-FD85296F6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The strongest paths began with movement, then became clearer through experience.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7C3FF7-5D90-4DD5-83F5-3696FF750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 useful next step created information. Guests chose a direction, noticed what the experience revealed, and changed course when a better fit became visible.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BFCB61-4110-46E6-91C9-0D606CB40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128975-67EE-46EE-B651-ABB811BF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98850-4808-4ADD-A08A-DCEBE897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Choose the next experience for what it can teach you.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A1E38C-4C32-41E2-B139-18B7B8D4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22E2D2-1358-4126-BB98-921229826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What could you do next that would give you better information?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818072-93CD-4004-9913-99231E72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Eduardo Acuna / CEO, Regal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CE80E9-B85A-4451-AB3F-D3A449D75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Geoff Dethlefsen and Roy Choi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B4D15-4E12-4280-9649-BDEE572A9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C2441B-E890-450F-A47C-95E0B8F4C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5F2A16-B2CF-4799-AFE8-3B98AC0E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262840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BF8D6B-7CB7-4BCF-9F46-3CD147A203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387e471871423d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29064B-B501-450F-842D-E9E2940E5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02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9A6A9-4EED-4676-AFBB-EE9C4534E65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511e87e57240c1"/>
          <a:srcRect xmlns:a="http://schemas.openxmlformats.org/drawingml/2006/main" l="9800" t="0" r="98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63AECB-0DD7-4864-B890-253526184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7B9564-0F0E-4346-AD99-D46F8B232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D2141B-38FD-4638-A8ED-15316B2C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CE8E67-A604-451F-BC8C-045BF3D58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Real problems create durable opportunities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2E84E1-C137-47CD-BAC4-22DB8602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The most credible ventures started with a problem the founder had seen up close.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8D9D59-F6CA-4BF6-AC3E-19BDB0A9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The entrepreneurs noticed a repeated or expensive gap through direct exposure. They listened carefully and built around something customers already needed solved.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0C34AA-37DA-44AD-AC33-684D9B250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8D54E4-7E16-4B5A-AE76-EE6540495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6E6C74-8CB3-429C-8651-CA1EBF46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Understand the problem before defending the solution.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37B913-CEA7-44FA-B458-89C264CA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3C26C3-246E-4FFA-94F4-087944E97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Which problem have you seen closely enough</a:t>
            </a:r>
          </a:p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to describe without guessing?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3EB2CB-BA25-4088-A94C-0237BE31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Patrick Walker / Co-founder, Goodnight Midstream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D96D76-8E29-42DC-BE1D-C383936B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Sri Ayyeppen and Karen Noseff Aldridge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52EE40-7EF1-434D-90DF-4B52628C9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355C33-0761-4124-A5F4-072AC9EE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08CBB1-D6A7-4D2D-8972-BECEAFBB9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11544570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0DDC05-98AA-426A-B0EA-5F898B5143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8bb5ab75c40be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5B100C-E7F3-41BB-AD13-5E92F0019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03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548227-E066-400F-B981-41EB2051BC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21b764d7742ff"/>
          <a:srcRect xmlns:a="http://schemas.openxmlformats.org/drawingml/2006/main" l="19128" t="0" r="1912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BEB93A-D838-4D09-A3CA-DE70136E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C261B-F9D9-4FF5-8897-48B74F4E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6DA0FD-4F53-4677-8C89-FAA32160D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828510-2E3E-4258-B966-B46D57E68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Skills travel farther than titles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F1B19A-76F5-4314-856F-A73F8972D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The job changed. A reliable way of learning and working kept creating value.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CFF1DC-7959-4FE5-9EE9-4C201BD31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Guests moved across sectors and responsibilities. Problem solving, communication, project management, and judgment helped them contribute in unfamiliar settings.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5FB73-902E-4323-B2F1-D2B91A5D9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038C98-871B-4838-A376-765B7182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6AD932-735E-4D9E-A135-8A4D15C4E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Build evidence that you can organize ambiguous work and learn quickly.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F13146-FA14-45E9-B31F-84777C12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DFF81E-5C73-409B-98EE-C8E455CB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Which skill would remain useful if your title or industry changed?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EFFE74-0FFB-4B9F-A000-C4CC5190F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Geoff Dethlefsen / VP and GM, Lennox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A873B4-0870-4556-8B62-5626F8A71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Eduardo Acuna and Evan Beattie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F2C180-8B7D-44F8-B96A-A751A587C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875122-9821-46EF-B3B3-FFB2D6972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949B3A-F209-4D22-AC58-0D015402F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85043371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591D68-CD59-4CC1-AEF9-7B1F74FDF47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47d0d5d3d84dd1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540FE9-5848-4B9E-9614-7F8F5F7E6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04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0516F2-6B18-4A8C-B740-8E55F7D8FA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e96ef2d6dd4a25"/>
          <a:srcRect xmlns:a="http://schemas.openxmlformats.org/drawingml/2006/main" l="23200" t="0" r="232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1F04A-2BCA-435C-ABD8-ADFF83007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DE4DD6-A29D-4AFD-B19D-A9ACE21A0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BEBCD1-E41B-42F6-A1BC-525065335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731A43-432A-4926-BD8B-8ECC32B8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Relationships function</a:t>
            </a:r>
          </a:p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as career infrastructure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5B5745-2169-4AFE-AD16-F04AD475B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Important opportunities often arrived through trust built before a role was available.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E9B3C4-E5CD-4417-A714-37199A232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Professors, colleagues, clients, and long term partners appeared throughout the interviews. The common thread was genuine interest followed by dependable work.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1E0683-EDE9-4141-A9CD-DCCD10BC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F7880-A411-4DCB-AA9D-6A4817501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8267E0-67D3-4E43-80BE-C093B9F7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Stay curious and useful even when you do not need anything immediately.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771386-8AA0-45BB-89A3-07E42D78F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5186C-7555-437B-97CE-3FEC0401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Who has seen your work closely enough to trust you with more?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C066D-C625-4D5E-A847-EB18D0A86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Evan Beattie / CEO, GFF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A02EE7-215B-4880-9B10-EADBFB45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Eduardo Acuna and Jason Signor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1C8C6F-0D8B-431E-B5F8-E0F4C4BF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6B65F-6CD0-4551-B0DC-7964F8C7A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0D1656-D5C3-4C52-8A51-AA744875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6831272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37F725-92D7-47CB-9D9D-AA639D48471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934bac1be14c59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107BD8-56A7-420C-A154-9AFCBBF45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05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216F8-D3BE-40B0-BFFF-982DA0F531B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abc151ff354282"/>
          <a:srcRect xmlns:a="http://schemas.openxmlformats.org/drawingml/2006/main" l="9800" t="0" r="98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60E3F0-DA57-469E-855A-50B190AD1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E8E4D7-A092-4C2B-B3F7-21ECEED02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58102-85D5-4178-A591-1D9AE947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68FAF0-3FBC-4380-AFE2-DDA86112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Failure becomes valuable</a:t>
            </a:r>
          </a:p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when it changes behavior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269AA1-9C20-46EB-B693-1FE5B2501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A setback mattered when it changed how the next decision was made.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44216E-F555-4464-A5F6-34D50515D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 failed dealership taught cash discipline. A recession redirected a business model. Financial crises forced narrower focus. Reflection turned those experiences into operating rules.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1C525-F70C-477B-A66B-4D009EE63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87C87A-098C-4F73-A15D-4DE74F49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C7EEBD0-EB3F-45CD-BAF4-7EE0EFB5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Name the failed assumption and the rule you will carry forward.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3430D6-4435-4A09-80BC-5DBF169E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BBBBF7-3917-4E1E-BAE9-1F16A04B4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Which rule changed because something did not work?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B8D435-A525-4E67-8181-C1E5A4D96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Steve Hall / President, Driversselect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FCDB1-BB28-4023-B55E-28CD4B407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Karen Noseff Aldridge and Jason Signor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65D50C-6061-46DC-AA8C-310D6AC06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8DB85E-92B9-4408-8CD4-82ADAC6E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9239E1-92E6-4C62-A144-0333948A9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4928994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3956E4-E406-418A-A2DD-B8B38AD27C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b534db1c44384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F9B10C-1112-473A-91A1-A3D4FE8A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06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66D613-AA4E-4F7A-B235-90000741C6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9ef88b1e4c417c"/>
          <a:srcRect xmlns:a="http://schemas.openxmlformats.org/drawingml/2006/main" l="0" t="8541" r="0" b="85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2F6F93-F616-44B1-9198-336269EE4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D0781-FA2C-4D94-BF0E-975620091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86A2BE-829D-4AA1-8AE6-1D93070DD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4A695-4165-48F8-802B-31A84BCE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Leadership shifts</a:t>
            </a:r>
          </a:p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from output to clarity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93E297-7E4F-4AA8-9045-A23DE271D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As responsibility grew, the work became less</a:t>
            </a:r>
          </a:p>
          <a:p xmlns:a="http://schemas.openxmlformats.org/drawingml/2006/main">
            <a:pPr algn="l">
              <a:def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about personal output and more about helping</a:t>
            </a:r>
          </a:p>
          <a:p xmlns:a="http://schemas.openxmlformats.org/drawingml/2006/main">
            <a:pPr algn="l">
              <a:def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others decide well.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985E52-B90D-45C6-B9AE-FFB195837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The founders and executives connected scale with capable teams, repeated communication, clear ownership, and useful feedback.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DF744D-A95A-40ED-9390-ED9A864B8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D2FBE1-4F1D-4396-A547-4630CD298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F66F31-2BAD-4410-9935-194619E3F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Make the goal, owner, timing, and reason visible.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F7B07F-BE4C-4E78-B64B-FADD118A1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C47465-1520-40B9-B5E6-CA3272853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What context would help someone make a sound</a:t>
            </a:r>
          </a:p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decision without you?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FA2811F-924F-4234-B3D7-A955A5A45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Karen Noseff Aldridge / Founder and CEO, Rebel Athletic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209BD3-4243-4567-9E1E-8530E9B40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Patrick Walker and Sri Ayyeppen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19DF6A-1385-4779-A824-D5822A4E3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C8ED33-5D9E-46E7-8C25-D4815693D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525E9-4F11-46B6-B7B9-0A8A19B9B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28670012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055982-44AF-447D-A5F3-94FA406E91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5211e594e64f32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AED96E-2763-4C08-954B-555EB2DB7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FINDING 07 / 07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932C3-D0D6-48E6-BB8D-3AA58F15657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45c276ad8646e6"/>
          <a:srcRect xmlns:a="http://schemas.openxmlformats.org/drawingml/2006/main" l="4539" t="0" r="45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E58E48-205A-4CD6-9111-868DEAFCE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3829050" cy="476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CD5D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ACC346-170A-42D3-86D7-983A9EA6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123950"/>
            <a:ext cx="28575" cy="590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89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5DC4F5-480E-4FDB-B816-B5C7F0A6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143000"/>
            <a:ext cx="76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3394BA-D7A6-406C-8FCB-3F2265EF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1581150"/>
            <a:ext cx="61912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A career must work on ordinary days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10CF54-50B4-475F-ADE0-40DA7727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619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The daily shape of the work mattered as much as the title attached to 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A03080-66CF-4809-9192-0D114379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600450"/>
            <a:ext cx="6191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Guests spoke about family, sleep, recovery, autonomy, and meaning. Those choices affected career changes, leadership quality, and whether ambitious work could remain sustainable.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BF86A4-23A9-4C17-B37C-56CA35C3A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572000"/>
            <a:ext cx="5981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DAEDCF-AA2D-49F1-8420-279EB0F8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7625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WHAT THIS SUGGESTS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478289-3278-4E64-A0C8-C11E2A20C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991100"/>
            <a:ext cx="609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11"/>
          </a:bodyPr>
          <a:lstStyle xmlns:a="http://schemas.openxmlformats.org/drawingml/2006/main">
            <a:def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Evaluate the life a path creates on a normal Monday.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E70FDF-9076-4A93-A3D5-2664DE286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448300"/>
            <a:ext cx="20002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A QUESTION TO CONSIDER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684AA-B3BA-4725-9468-05442013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5619750"/>
            <a:ext cx="5810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0" i="1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Would you want the ordinary week that comes with this path?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93C13B-848C-4F5F-9A68-9CBC19F5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53125"/>
            <a:ext cx="38290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>
            <a:def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Jason Signor / Co-founder, Caddis Partners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372D7B-FB8B-435E-BC2F-10B1E8366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162675"/>
            <a:ext cx="38290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66667"/>
          </a:bodyPr>
          <a:lstStyle xmlns:a="http://schemas.openxmlformats.org/drawingml/2006/main">
            <a:def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Also heard in Evan Beattie and Jason Signor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BAB6BB-DD9B-4F51-8D89-B94B0709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D0ADA5-0EC0-4EA3-932E-65879216B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1C4C7E-AB1C-4DA6-ACBA-902765C2C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564559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F0D233-5514-4A4B-8C50-F3F4D5F0C3B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4a5f70684e477c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395180-8394-48CD-8561-50D221BC7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CROSS INTERVIEW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D56DB6-4B19-4545-B009-E63FE601A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How the findings connect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9793FC-8AD8-4460-BD85-4ABA43FA3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1927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The useful picture emerged where several themes met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316497-B71A-4214-A74C-1CA39E32A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9A1D3-552C-4499-93ED-BF28CE75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13A3EC-B9E6-4ECD-89DF-BABF1285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8090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194C4F-B037-465D-994A-23E83572E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384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01 / 03 / 05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09CB56-B8E6-4CA2-A78E-E8474A9B9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259080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000"/>
          </a:bodyPr>
          <a:lstStyle xmlns:a="http://schemas.openxmlformats.org/drawingml/2006/main">
            <a:def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Experience sharpens direction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963DBD-97DA-45A6-B762-6981798F3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59080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18"/>
          </a:bodyPr>
          <a:lstStyle xmlns:a="http://schemas.openxmlformats.org/drawingml/2006/main">
            <a:def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Direction, portable skills, and reflection after failure form one learning process.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61A46-EE22-4E3B-BBA1-4E43ACB4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305175"/>
            <a:ext cx="1042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35DBD6-7D98-4E41-AFD4-E4DC6635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7052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02 / 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FE9F4F-25ED-49E0-97B3-7C81D422D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365760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000"/>
          </a:bodyPr>
          <a:lstStyle xmlns:a="http://schemas.openxmlformats.org/drawingml/2006/main">
            <a:def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Opportunity starts with attention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5D8929-9A83-4731-B9B2-EDF0E0B0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65760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18"/>
          </a:bodyPr>
          <a:lstStyle xmlns:a="http://schemas.openxmlformats.org/drawingml/2006/main">
            <a:def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Close observation reveals a real problem. Trust creates the chance to act on it.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B20423-6246-4076-8585-C35A37711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71975"/>
            <a:ext cx="1042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DEFE2-D82E-4D7A-B04A-F9E9595B8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72025"/>
            <a:ext cx="95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0A896"/>
                </a:solidFill>
                <a:latin typeface="Helvetica Neue"/>
                <a:ea typeface="Helvetica Neue"/>
                <a:cs typeface="Helvetica Neue"/>
              </a:rPr>
              <a:t>06 / 07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397871-1359-4B44-B96A-32C8980F9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0700" y="472440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000"/>
          </a:bodyPr>
          <a:lstStyle xmlns:a="http://schemas.openxmlformats.org/drawingml/2006/main">
            <a:def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0" i="0">
                <a:solidFill>
                  <a:srgbClr val="05668D"/>
                </a:solidFill>
                <a:latin typeface="Helvetica Neue"/>
                <a:ea typeface="Helvetica Neue"/>
                <a:cs typeface="Helvetica Neue"/>
              </a:rPr>
              <a:t>Scale changes the job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472DD6-6EAD-44EB-8D26-0E773DB6B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724400"/>
            <a:ext cx="523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518"/>
          </a:bodyPr>
          <a:lstStyle xmlns:a="http://schemas.openxmlformats.org/drawingml/2006/main">
            <a:def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 i="0">
                <a:solidFill>
                  <a:srgbClr val="637074"/>
                </a:solidFill>
                <a:latin typeface="Helvetica Neue"/>
                <a:ea typeface="Helvetica Neue"/>
                <a:cs typeface="Helvetica Neue"/>
              </a:rPr>
              <a:t>Clear decisions and a sustainable daily life become part of the same leadership challenge.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B72860-F96D-429F-82B6-4BD6EF134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38775"/>
            <a:ext cx="104203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5D0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D2CD7-78D8-4A7C-8D41-5AFD3E214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8572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350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350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No interview reduced a career to one principle.</a:t>
            </a:r>
          </a:p>
          <a:p xmlns:a="http://schemas.openxmlformats.org/drawingml/2006/main">
            <a:pPr algn="l">
              <a:defRPr sz="1350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 i="0">
                <a:solidFill>
                  <a:srgbClr val="101B1D"/>
                </a:solidFill>
                <a:latin typeface="Helvetica Neue"/>
                <a:ea typeface="Helvetica Neue"/>
                <a:cs typeface="Helvetica Neue"/>
              </a:rPr>
              <a:t>The lessons become more useful when they are read together.</a:t>
            </a:r>
          </a:p>
        </p:txBody>
      </p:sp>
    </p:spTree>
    <p:extLst>
      <p:ext uri="{BB962C8B-B14F-4D97-AF65-F5344CB8AC3E}">
        <p14:creationId xmlns:p14="http://schemas.microsoft.com/office/powerpoint/2010/main" val="67210036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01B1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93CB44-EE26-43E4-8583-5D74858BFC7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4bf010ee984b27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A216D3-5C77-49D9-AD26-45EBCCCE2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FOR STUDENTS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C4E4EE-80D7-48BA-8E40-F7E3EFE2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A career learning loop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B2A0F-323D-4DAE-9A2D-3AC2A80B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1927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A simple way to turn uncertainty into better information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FDFF2C-CD34-44D3-8753-5A1E6B9DB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35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77A173-75D1-4C1E-968F-3BACF168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4F5C39-8934-48B2-9A76-1DD353AFF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8165E6-879B-4F72-9B6A-A5CEADCF5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85750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ECCB07-B2FD-4E18-BFEE-2BFC257E6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29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56"/>
          </a:bodyPr>
          <a:lstStyle xmlns:a="http://schemas.openxmlformats.org/drawingml/2006/main">
            <a:def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Observe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3F10E-103A-47EF-B73D-4BCF8524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95750"/>
            <a:ext cx="21717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Notice energy, friction, and repeated problems.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33090A-0D46-4E70-B714-46FAF73CA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781300"/>
            <a:ext cx="9525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A5AD94-9098-4C29-B4A4-1543C6845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85750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B3E192-66EC-49C0-AA60-0AF692C3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429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56"/>
          </a:bodyPr>
          <a:lstStyle xmlns:a="http://schemas.openxmlformats.org/drawingml/2006/main">
            <a:def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Try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57463E-D5BF-44F5-B9C4-B21D3476E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4095750"/>
            <a:ext cx="21717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7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Create evidence with a project, role, conversation, or test.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19D45E-12A4-4028-B640-2FCCC5A2A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781300"/>
            <a:ext cx="9525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C953D-CDB6-4A93-B10C-3A02CBBC5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85750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1CAFD9-1FA5-4E55-AB2C-EB6A8116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429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56"/>
          </a:bodyPr>
          <a:lstStyle xmlns:a="http://schemas.openxmlformats.org/drawingml/2006/main">
            <a:def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Reflect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30C3C8-4978-4E0D-9033-A9E2F38FA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095750"/>
            <a:ext cx="21717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57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Name what changed, including the assumption that failed.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8CD675-2131-4ECB-B92F-019099733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2781300"/>
            <a:ext cx="9525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5054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AA3E74-5597-4B24-94EB-7E047B00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57500"/>
            <a:ext cx="476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96"/>
          </a:bodyPr>
          <a:lstStyle xmlns:a="http://schemas.openxmlformats.org/drawingml/2006/main">
            <a:def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C86AA1-BB2C-407E-BB14-3CD02299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29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356"/>
          </a:bodyPr>
          <a:lstStyle xmlns:a="http://schemas.openxmlformats.org/drawingml/2006/main">
            <a:def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AFA4B31-3F21-44AD-B403-765A50B9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95750"/>
            <a:ext cx="21717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09"/>
          </a:bodyPr>
          <a:lstStyle xmlns:a="http://schemas.openxmlformats.org/drawingml/2006/main">
            <a:def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B9C9CC"/>
                </a:solidFill>
                <a:latin typeface="Helvetica Neue"/>
                <a:ea typeface="Helvetica Neue"/>
                <a:cs typeface="Helvetica Neue"/>
              </a:rPr>
              <a:t>Carry the useful skill, relationship, or rule forward.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F6EE69-FCDA-4D96-B439-4F0F9B53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67350"/>
            <a:ext cx="1009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6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6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The aim is a better next decision supported by real experience.</a:t>
            </a:r>
          </a:p>
        </p:txBody>
      </p:sp>
    </p:spTree>
    <p:extLst>
      <p:ext uri="{BB962C8B-B14F-4D97-AF65-F5344CB8AC3E}">
        <p14:creationId xmlns:p14="http://schemas.microsoft.com/office/powerpoint/2010/main" val="1174876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5668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B6EAD8-3AE8-43BA-B09A-C5CF092831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c66f240254c18"/>
          <a:stretch xmlns:a="http://schemas.openxmlformats.org/drawingml/2006/main"/>
        </p:blipFill>
        <p:spPr>
          <a:xfrm xmlns:a="http://schemas.openxmlformats.org/drawingml/2006/main">
            <a:off x="999315" y="295275"/>
            <a:ext cx="1335120" cy="4953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FF35F1-7354-41E6-A3E0-29B3C57E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19100"/>
            <a:ext cx="2686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EXPLORE THE SOURCE CONVERSATIONS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D424A-C436-430D-B994-9A77F0E2E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85875"/>
            <a:ext cx="7334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047"/>
          </a:bodyPr>
          <a:lstStyle xmlns:a="http://schemas.openxmlformats.org/drawingml/2006/main">
            <a:defPPr algn="l">
              <a:defRPr sz="43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43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Nine paths. No single formula.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42377E-2756-4261-A3A1-D960CB04A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543175"/>
            <a:ext cx="7239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1500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500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 i="0">
                <a:solidFill>
                  <a:srgbClr val="F0F3BD"/>
                </a:solidFill>
                <a:latin typeface="Helvetica Neue"/>
                <a:ea typeface="Helvetica Neue"/>
                <a:cs typeface="Helvetica Neue"/>
              </a:rPr>
              <a:t>The full conversations hold the detail that a synthesis cannot. Each finding is an invitation to return to the stories and decide what applies to your own path.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EDC52A-2E18-4232-B421-0B2DF31F3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9528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3C35B-3661-4B19-BBC2-16A25C35C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9147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Eduardo Acuna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BEF73F-27A7-42A1-9DD9-0F99F3A66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39528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184DE6-48C3-4D33-9251-EF3F1E42D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9147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Geoff Dethlefsen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A234BA-F26B-468A-9608-5EEC21B73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395287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61BAA0-72A1-4F39-9922-B47C96607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391477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Karen Noseff Aldridge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345A44-D702-42CF-893A-8372C1A95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F7B8D4-6EC9-420C-A1AE-9E847603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4386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Patrick Walker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0F3301-4F11-4251-BF66-362A08CA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44767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B2D7FAA-A198-47DE-A414-FD6B3536E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4386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Roy Choi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507449-A3D1-4669-A96F-EFC69839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4476750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78ACD2-5560-48A6-BC06-0966F4D56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4386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Sri Ayyeppen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28A4BE-BABC-489E-84A4-EAC7F0AF4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0006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8DD4B5-EFA2-4E23-81F1-495D0B4C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6252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Jason Signor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B9404A-D9D8-44F5-89A9-771A405B6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62400" y="50006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0821B9-8A8E-4A70-8C26-35ED9DF8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96252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Evan Beattie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C6A160-A706-4707-990D-A74CF39F5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96150" y="5000625"/>
            <a:ext cx="3048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>
            <a:def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3D4E146-3F16-4E61-8FF3-6D8C862BE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6200" y="4962525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196"/>
          </a:bodyPr>
          <a:lstStyle xmlns:a="http://schemas.openxmlformats.org/drawingml/2006/main">
            <a:def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 i="0">
                <a:solidFill>
                  <a:srgbClr val="FBFCF7"/>
                </a:solidFill>
                <a:latin typeface="Helvetica Neue"/>
                <a:ea typeface="Helvetica Neue"/>
                <a:cs typeface="Helvetica Neue"/>
              </a:rPr>
              <a:t>Steve Hall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10B17A-4522-4789-9D22-8C118C383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34050"/>
            <a:ext cx="666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833"/>
          </a:bodyPr>
          <a:lstStyle xmlns:a="http://schemas.openxmlformats.org/drawingml/2006/main">
            <a:defPPr algn="l">
              <a:defRPr sz="12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12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career-cartography.vercel.app/findings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7329727-E02C-4C38-8E9F-105F8F568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381750"/>
            <a:ext cx="10915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357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6E8A5D-4595-4F72-8B2A-F93231A82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515100"/>
            <a:ext cx="476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l">
              <a:def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A7B9BB"/>
                </a:solidFill>
                <a:latin typeface="Helvetica Neue"/>
                <a:ea typeface="Helvetica Neue"/>
                <a:cs typeface="Helvetica Neue"/>
              </a:rPr>
              <a:t>CAREER CARTOGRAPHY / QUALITATIVE SYNTHESIS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37C7F53-CA46-42CF-8A5A-5B3AC17D0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95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500"/>
          </a:bodyPr>
          <a:lstStyle xmlns:a="http://schemas.openxmlformats.org/drawingml/2006/main">
            <a:def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defPPr>
          </a:lstStyle>
          <a:p xmlns:a="http://schemas.openxmlformats.org/drawingml/2006/main">
            <a:pPr algn="r">
              <a:def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00" b="1" i="0">
                <a:solidFill>
                  <a:srgbClr val="02C39A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08499478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2026-10-16T09:38:37.2440000Z</dcterms:created>
  <dcterms:modified xsi:type="dcterms:W3CDTF">2026-10-16T09:38:37.2440000Z</dcterms:modified>
</coreProperties>
</file>